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handoutMasterIdLst>
    <p:handoutMasterId r:id="rId6"/>
  </p:handoutMasterIdLst>
  <p:sldIdLst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3300"/>
    <a:srgbClr val="FA53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54" autoAdjust="0"/>
    <p:restoredTop sz="94249" autoAdjust="0"/>
  </p:normalViewPr>
  <p:slideViewPr>
    <p:cSldViewPr snapToGrid="0">
      <p:cViewPr varScale="1">
        <p:scale>
          <a:sx n="114" d="100"/>
          <a:sy n="114" d="100"/>
        </p:scale>
        <p:origin x="168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A5065D5-20B0-40EA-93DF-ACB23631A35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A8B2B9-3AC7-4AE8-B2A9-C41510F27F5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DAFAE-14F0-4593-970E-64816616B13B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63DBA2-8BFC-4C2A-B32D-CB4A3CE3DE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D1E807-F06D-4BEE-B53D-79FFBD7F47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E51DF9-1316-464E-BB49-8A9A779590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027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4AF9-55D6-4D74-A5DF-622AFA632608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3912-30A4-4A90-93E4-95A31330F5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222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4AF9-55D6-4D74-A5DF-622AFA632608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3912-30A4-4A90-93E4-95A31330F5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088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4AF9-55D6-4D74-A5DF-622AFA632608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3912-30A4-4A90-93E4-95A31330F5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301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4AF9-55D6-4D74-A5DF-622AFA632608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3912-30A4-4A90-93E4-95A31330F5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128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4AF9-55D6-4D74-A5DF-622AFA632608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3912-30A4-4A90-93E4-95A31330F5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493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4AF9-55D6-4D74-A5DF-622AFA632608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3912-30A4-4A90-93E4-95A31330F5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36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4AF9-55D6-4D74-A5DF-622AFA632608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3912-30A4-4A90-93E4-95A31330F5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942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4AF9-55D6-4D74-A5DF-622AFA632608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3912-30A4-4A90-93E4-95A31330F5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243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4AF9-55D6-4D74-A5DF-622AFA632608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3912-30A4-4A90-93E4-95A31330F5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542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4AF9-55D6-4D74-A5DF-622AFA632608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3912-30A4-4A90-93E4-95A31330F5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831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4AF9-55D6-4D74-A5DF-622AFA632608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3912-30A4-4A90-93E4-95A31330F5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497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C4AF9-55D6-4D74-A5DF-622AFA632608}" type="datetimeFigureOut">
              <a:rPr lang="en-GB" smtClean="0"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43912-30A4-4A90-93E4-95A31330F5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466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7.gif"/><Relationship Id="rId3" Type="http://schemas.openxmlformats.org/officeDocument/2006/relationships/image" Target="../media/image2.png"/><Relationship Id="rId12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5.png"/><Relationship Id="rId15" Type="http://schemas.openxmlformats.org/officeDocument/2006/relationships/image" Target="../media/image10.png"/><Relationship Id="rId10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4C50DA7-85FC-4751-9A23-331BABAF8C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163752"/>
              </p:ext>
            </p:extLst>
          </p:nvPr>
        </p:nvGraphicFramePr>
        <p:xfrm>
          <a:off x="6580" y="553318"/>
          <a:ext cx="9137421" cy="62979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5807">
                  <a:extLst>
                    <a:ext uri="{9D8B030D-6E8A-4147-A177-3AD203B41FA5}">
                      <a16:colId xmlns:a16="http://schemas.microsoft.com/office/drawing/2014/main" val="3612035404"/>
                    </a:ext>
                  </a:extLst>
                </a:gridCol>
                <a:gridCol w="3045807">
                  <a:extLst>
                    <a:ext uri="{9D8B030D-6E8A-4147-A177-3AD203B41FA5}">
                      <a16:colId xmlns:a16="http://schemas.microsoft.com/office/drawing/2014/main" val="4257532368"/>
                    </a:ext>
                  </a:extLst>
                </a:gridCol>
                <a:gridCol w="3045807">
                  <a:extLst>
                    <a:ext uri="{9D8B030D-6E8A-4147-A177-3AD203B41FA5}">
                      <a16:colId xmlns:a16="http://schemas.microsoft.com/office/drawing/2014/main" val="2443505102"/>
                    </a:ext>
                  </a:extLst>
                </a:gridCol>
              </a:tblGrid>
              <a:tr h="3370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1: 8 times table</a:t>
                      </a:r>
                      <a:endParaRPr lang="en-GB" sz="1050" kern="1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2: Integer place value </a:t>
                      </a:r>
                      <a:endParaRPr lang="en-GB" sz="1050" kern="1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3: Decimal place value</a:t>
                      </a:r>
                      <a:endParaRPr lang="en-GB" sz="1050" kern="1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100737"/>
                  </a:ext>
                </a:extLst>
              </a:tr>
              <a:tr h="281083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581346"/>
                  </a:ext>
                </a:extLst>
              </a:tr>
              <a:tr h="3392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4: Compare and Order</a:t>
                      </a:r>
                      <a:endParaRPr lang="en-GB" sz="1050" kern="1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5: FDP conversion</a:t>
                      </a:r>
                      <a:endParaRPr lang="en-GB" sz="1050" kern="1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6: Addition and subtraction</a:t>
                      </a:r>
                      <a:endParaRPr lang="en-GB" sz="1050" kern="1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201627"/>
                  </a:ext>
                </a:extLst>
              </a:tr>
              <a:tr h="2810834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715310"/>
                  </a:ext>
                </a:extLst>
              </a:tr>
            </a:tbl>
          </a:graphicData>
        </a:graphic>
      </p:graphicFrame>
      <p:sp>
        <p:nvSpPr>
          <p:cNvPr id="20" name="Rectangle 19">
            <a:extLst>
              <a:ext uri="{FF2B5EF4-FFF2-40B4-BE49-F238E27FC236}">
                <a16:creationId xmlns:a16="http://schemas.microsoft.com/office/drawing/2014/main" id="{4A01561D-4282-418D-BADA-1243DE0A6C5E}"/>
              </a:ext>
            </a:extLst>
          </p:cNvPr>
          <p:cNvSpPr/>
          <p:nvPr/>
        </p:nvSpPr>
        <p:spPr>
          <a:xfrm>
            <a:off x="3068294" y="3504836"/>
            <a:ext cx="95555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Place holder </a:t>
            </a:r>
            <a:r>
              <a:rPr lang="en-GB" sz="5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GB" sz="10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59ED306-6F03-44BC-A873-29F269E7A950}"/>
              </a:ext>
            </a:extLst>
          </p:cNvPr>
          <p:cNvSpPr/>
          <p:nvPr/>
        </p:nvSpPr>
        <p:spPr>
          <a:xfrm>
            <a:off x="-40964" y="4018145"/>
            <a:ext cx="310619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kern="1400" dirty="0">
                <a:latin typeface="Calibri" panose="020F0502020204030204" pitchFamily="34" charset="0"/>
              </a:rPr>
              <a:t>Range – </a:t>
            </a:r>
            <a:r>
              <a:rPr lang="en-GB" sz="1100" kern="1400" dirty="0">
                <a:latin typeface="Calibri" panose="020F0502020204030204" pitchFamily="34" charset="0"/>
              </a:rPr>
              <a:t>measurement of how spread out a list of numbers is. It is the difference between the largest and smallest value. </a:t>
            </a:r>
          </a:p>
          <a:p>
            <a:r>
              <a:rPr lang="en-GB" sz="1100" kern="1400" dirty="0">
                <a:latin typeface="Calibri" panose="020F0502020204030204" pitchFamily="34" charset="0"/>
              </a:rPr>
              <a:t>2, 5, 6, 6, 7, 8, 10                 The range is 10 – 2 = 8</a:t>
            </a:r>
          </a:p>
          <a:p>
            <a:endParaRPr lang="en-GB" sz="1000" b="1" kern="1400" dirty="0">
              <a:latin typeface="Calibri" panose="020F0502020204030204" pitchFamily="34" charset="0"/>
            </a:endParaRPr>
          </a:p>
          <a:p>
            <a:r>
              <a:rPr lang="en-GB" sz="1100" b="1" kern="1400" dirty="0">
                <a:latin typeface="Calibri" panose="020F0502020204030204" pitchFamily="34" charset="0"/>
              </a:rPr>
              <a:t>Greater than – </a:t>
            </a:r>
            <a:r>
              <a:rPr lang="en-GB" sz="1100" kern="1400" dirty="0">
                <a:latin typeface="Calibri" panose="020F0502020204030204" pitchFamily="34" charset="0"/>
              </a:rPr>
              <a:t>inequality used to compare two or more numbers, quantities or value. </a:t>
            </a:r>
          </a:p>
          <a:p>
            <a:r>
              <a:rPr lang="en-GB" sz="1100" kern="1400" dirty="0">
                <a:latin typeface="Calibri" panose="020F0502020204030204" pitchFamily="34" charset="0"/>
              </a:rPr>
              <a:t>Symbol used is &gt; </a:t>
            </a:r>
            <a:r>
              <a:rPr lang="en-GB" sz="1100" b="1" kern="1400" dirty="0">
                <a:latin typeface="Calibri" panose="020F0502020204030204" pitchFamily="34" charset="0"/>
              </a:rPr>
              <a:t>        </a:t>
            </a:r>
            <a:r>
              <a:rPr lang="en-GB" sz="1100" kern="1400" dirty="0">
                <a:latin typeface="Calibri" panose="020F0502020204030204" pitchFamily="34" charset="0"/>
              </a:rPr>
              <a:t>e.g. 5 &gt; 3    5 is greater than 3</a:t>
            </a:r>
          </a:p>
          <a:p>
            <a:endParaRPr lang="en-GB" sz="1000" kern="1400" dirty="0">
              <a:latin typeface="Calibri" panose="020F0502020204030204" pitchFamily="34" charset="0"/>
            </a:endParaRPr>
          </a:p>
          <a:p>
            <a:r>
              <a:rPr lang="en-GB" sz="1100" b="1" kern="1400" dirty="0">
                <a:latin typeface="Calibri" panose="020F0502020204030204" pitchFamily="34" charset="0"/>
              </a:rPr>
              <a:t>Less than - </a:t>
            </a:r>
            <a:r>
              <a:rPr lang="en-GB" sz="1100" kern="1400" dirty="0">
                <a:latin typeface="Calibri" panose="020F0502020204030204" pitchFamily="34" charset="0"/>
              </a:rPr>
              <a:t>inequality used to compare two or more numbers, quantities or value. </a:t>
            </a:r>
          </a:p>
          <a:p>
            <a:r>
              <a:rPr lang="en-GB" sz="1100" kern="1400" dirty="0">
                <a:latin typeface="Calibri" panose="020F0502020204030204" pitchFamily="34" charset="0"/>
              </a:rPr>
              <a:t>Symbol used is &lt; </a:t>
            </a:r>
            <a:r>
              <a:rPr lang="en-GB" sz="1100" b="1" kern="1400" dirty="0">
                <a:latin typeface="Calibri" panose="020F0502020204030204" pitchFamily="34" charset="0"/>
              </a:rPr>
              <a:t>      </a:t>
            </a:r>
            <a:r>
              <a:rPr lang="en-GB" sz="1100" kern="1400" dirty="0">
                <a:latin typeface="Calibri" panose="020F0502020204030204" pitchFamily="34" charset="0"/>
              </a:rPr>
              <a:t>e.g. 3 &lt; 7    3 is less than 7</a:t>
            </a:r>
          </a:p>
          <a:p>
            <a:endParaRPr lang="en-GB" sz="1000" kern="1400" dirty="0">
              <a:latin typeface="Calibri" panose="020F0502020204030204" pitchFamily="34" charset="0"/>
            </a:endParaRPr>
          </a:p>
          <a:p>
            <a:r>
              <a:rPr lang="en-GB" sz="1100" b="1" kern="1400" dirty="0">
                <a:latin typeface="Calibri" panose="020F0502020204030204" pitchFamily="34" charset="0"/>
              </a:rPr>
              <a:t>Median – </a:t>
            </a:r>
            <a:r>
              <a:rPr lang="en-GB" sz="1100" kern="1400" dirty="0">
                <a:latin typeface="Calibri" panose="020F0502020204030204" pitchFamily="34" charset="0"/>
              </a:rPr>
              <a:t>is the ‘middle’ of a sorted list of numbers. </a:t>
            </a:r>
            <a:endParaRPr lang="en-GB" sz="1100" b="1" kern="1400" dirty="0">
              <a:latin typeface="Calibri" panose="020F0502020204030204" pitchFamily="34" charset="0"/>
            </a:endParaRPr>
          </a:p>
          <a:p>
            <a:endParaRPr lang="en-GB" sz="1100" kern="1400" dirty="0">
              <a:latin typeface="Calibri" panose="020F0502020204030204" pitchFamily="34" charset="0"/>
            </a:endParaRPr>
          </a:p>
          <a:p>
            <a:endParaRPr lang="en-GB" sz="1100" kern="1400" dirty="0">
              <a:latin typeface="Calibri" panose="020F0502020204030204" pitchFamily="34" charset="0"/>
            </a:endParaRPr>
          </a:p>
          <a:p>
            <a:endParaRPr lang="en-GB" sz="1100" b="1" kern="1400" dirty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F8119FC-C5F9-46B4-9355-7C65E79859FA}"/>
                  </a:ext>
                </a:extLst>
              </p:cNvPr>
              <p:cNvSpPr/>
              <p:nvPr/>
            </p:nvSpPr>
            <p:spPr>
              <a:xfrm>
                <a:off x="3096106" y="5946309"/>
                <a:ext cx="2861066" cy="996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Aft>
                    <a:spcPts val="400"/>
                  </a:spcAft>
                </a:pPr>
                <a:r>
                  <a:rPr lang="en-GB" sz="105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Percent </a:t>
                </a:r>
                <a:r>
                  <a:rPr lang="en-GB" sz="105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- Out of one hundred. </a:t>
                </a:r>
                <a:endParaRPr lang="en-GB" sz="1050" i="1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  <a:p>
                <a:pPr algn="ctr">
                  <a:spcAft>
                    <a:spcPts val="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0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10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n-GB" sz="1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=5%</m:t>
                      </m:r>
                      <m:r>
                        <a:rPr lang="en-GB" sz="105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                </m:t>
                      </m:r>
                      <m:f>
                        <m:fPr>
                          <m:ctrlPr>
                            <a:rPr lang="en-GB" sz="105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05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GB" sz="105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n-GB" sz="105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=15%</m:t>
                      </m:r>
                    </m:oMath>
                  </m:oMathPara>
                </a14:m>
                <a:br>
                  <a:rPr lang="en-GB" sz="1050" b="0" i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</a:br>
                <a:r>
                  <a:rPr lang="en-GB" sz="1050" i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 </a:t>
                </a:r>
              </a:p>
              <a:p>
                <a:pPr>
                  <a:lnSpc>
                    <a:spcPct val="119000"/>
                  </a:lnSpc>
                  <a:spcAft>
                    <a:spcPts val="600"/>
                  </a:spcAft>
                </a:pPr>
                <a:r>
                  <a:rPr lang="en-GB" sz="1000" kern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 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F8119FC-C5F9-46B4-9355-7C65E79859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6106" y="5946309"/>
                <a:ext cx="2861066" cy="99610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71EFC515-B3F1-4A49-BE9D-0ECC6726FDC8}"/>
              </a:ext>
            </a:extLst>
          </p:cNvPr>
          <p:cNvSpPr/>
          <p:nvPr/>
        </p:nvSpPr>
        <p:spPr>
          <a:xfrm>
            <a:off x="81327" y="1066408"/>
            <a:ext cx="1069450" cy="2344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9000"/>
              </a:lnSpc>
              <a:spcAft>
                <a:spcPts val="800"/>
              </a:spcAft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1 x 8 = 8</a:t>
            </a:r>
            <a:endParaRPr lang="en-GB" sz="10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800"/>
              </a:spcAft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2 x 8 = 16</a:t>
            </a:r>
            <a:endParaRPr lang="en-GB" sz="10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800"/>
              </a:spcAft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3 x 8 = 24</a:t>
            </a:r>
            <a:endParaRPr lang="en-GB" sz="10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800"/>
              </a:spcAft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4 x 8 = 32</a:t>
            </a:r>
            <a:endParaRPr lang="en-GB" sz="10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800"/>
              </a:spcAft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5 x 8 = 40</a:t>
            </a:r>
            <a:endParaRPr lang="en-GB" sz="10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800"/>
              </a:spcAft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6 x 8 = 48</a:t>
            </a:r>
            <a:endParaRPr lang="en-GB" sz="10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41DA4FF-A0DF-4994-BBF4-B4048A88BBDB}"/>
              </a:ext>
            </a:extLst>
          </p:cNvPr>
          <p:cNvSpPr/>
          <p:nvPr/>
        </p:nvSpPr>
        <p:spPr>
          <a:xfrm>
            <a:off x="1650322" y="1065857"/>
            <a:ext cx="1154422" cy="2344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9000"/>
              </a:lnSpc>
              <a:spcAft>
                <a:spcPts val="800"/>
              </a:spcAft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7 x 8 = 56</a:t>
            </a:r>
            <a:endParaRPr lang="en-GB" sz="10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800"/>
              </a:spcAft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8 x 8 = 64</a:t>
            </a:r>
            <a:endParaRPr lang="en-GB" sz="10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800"/>
              </a:spcAft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9 x 8 = 72</a:t>
            </a:r>
            <a:endParaRPr lang="en-GB" sz="10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800"/>
              </a:spcAft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10 x 8 = 80</a:t>
            </a:r>
            <a:endParaRPr lang="en-GB" sz="10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800"/>
              </a:spcAft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11 x 8 = 88</a:t>
            </a:r>
            <a:endParaRPr lang="en-GB" sz="10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800"/>
              </a:spcAft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12 x 8 = 96</a:t>
            </a:r>
            <a:endParaRPr lang="en-GB" sz="10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E134708-12B4-5149-A2E9-D23EC169528B}"/>
              </a:ext>
            </a:extLst>
          </p:cNvPr>
          <p:cNvSpPr/>
          <p:nvPr/>
        </p:nvSpPr>
        <p:spPr>
          <a:xfrm>
            <a:off x="2993163" y="913633"/>
            <a:ext cx="2767489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Integer  - </a:t>
            </a:r>
            <a:r>
              <a:rPr lang="en-GB" sz="1400" kern="1400" dirty="0">
                <a:solidFill>
                  <a:srgbClr val="000000"/>
                </a:solidFill>
                <a:latin typeface="Calibri" panose="020F0502020204030204" pitchFamily="34" charset="0"/>
              </a:rPr>
              <a:t>a whole number</a:t>
            </a:r>
          </a:p>
          <a:p>
            <a:r>
              <a:rPr lang="en-GB" sz="1400" kern="1400" dirty="0">
                <a:solidFill>
                  <a:srgbClr val="000000"/>
                </a:solidFill>
                <a:latin typeface="Calibri" panose="020F0502020204030204" pitchFamily="34" charset="0"/>
              </a:rPr>
              <a:t>   Example                      Non example</a:t>
            </a:r>
          </a:p>
          <a:p>
            <a:r>
              <a:rPr lang="en-GB" sz="1400" kern="1400" dirty="0">
                <a:solidFill>
                  <a:srgbClr val="000000"/>
                </a:solidFill>
                <a:latin typeface="Calibri" panose="020F0502020204030204" pitchFamily="34" charset="0"/>
              </a:rPr>
              <a:t>             1                                     0.5 </a:t>
            </a:r>
          </a:p>
        </p:txBody>
      </p:sp>
      <p:pic>
        <p:nvPicPr>
          <p:cNvPr id="11" name="Picture 10" descr="Table&#10;&#10;Description automatically generated">
            <a:extLst>
              <a:ext uri="{FF2B5EF4-FFF2-40B4-BE49-F238E27FC236}">
                <a16:creationId xmlns:a16="http://schemas.microsoft.com/office/drawing/2014/main" id="{09C5D522-89C4-344D-ABCB-B4FED0FCD6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772" y="2560425"/>
            <a:ext cx="1489854" cy="750658"/>
          </a:xfrm>
          <a:prstGeom prst="rect">
            <a:avLst/>
          </a:prstGeom>
        </p:spPr>
      </p:pic>
      <p:sp>
        <p:nvSpPr>
          <p:cNvPr id="24" name="Oval 23">
            <a:extLst>
              <a:ext uri="{FF2B5EF4-FFF2-40B4-BE49-F238E27FC236}">
                <a16:creationId xmlns:a16="http://schemas.microsoft.com/office/drawing/2014/main" id="{63BBE50C-9D77-D748-AD44-226CF9A5202A}"/>
              </a:ext>
            </a:extLst>
          </p:cNvPr>
          <p:cNvSpPr/>
          <p:nvPr/>
        </p:nvSpPr>
        <p:spPr>
          <a:xfrm>
            <a:off x="4254046" y="2820828"/>
            <a:ext cx="120650" cy="13455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F1FD6FF-5CF3-264D-A2D5-395300775F01}"/>
              </a:ext>
            </a:extLst>
          </p:cNvPr>
          <p:cNvSpPr/>
          <p:nvPr/>
        </p:nvSpPr>
        <p:spPr>
          <a:xfrm>
            <a:off x="4262713" y="3021332"/>
            <a:ext cx="120650" cy="13455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25135FE-F6B6-2D46-A6DD-C94BB12DAE3B}"/>
              </a:ext>
            </a:extLst>
          </p:cNvPr>
          <p:cNvSpPr txBox="1"/>
          <p:nvPr/>
        </p:nvSpPr>
        <p:spPr>
          <a:xfrm>
            <a:off x="4185928" y="2787851"/>
            <a:ext cx="28364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10</a:t>
            </a:r>
          </a:p>
        </p:txBody>
      </p:sp>
      <p:graphicFrame>
        <p:nvGraphicFramePr>
          <p:cNvPr id="34" name="Table 37">
            <a:extLst>
              <a:ext uri="{FF2B5EF4-FFF2-40B4-BE49-F238E27FC236}">
                <a16:creationId xmlns:a16="http://schemas.microsoft.com/office/drawing/2014/main" id="{2E38D008-A9D7-6C44-B6AC-024ED81A726E}"/>
              </a:ext>
            </a:extLst>
          </p:cNvPr>
          <p:cNvGraphicFramePr>
            <a:graphicFrameLocks noGrp="1"/>
          </p:cNvGraphicFramePr>
          <p:nvPr/>
        </p:nvGraphicFramePr>
        <p:xfrm>
          <a:off x="3116476" y="1612479"/>
          <a:ext cx="106945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726">
                  <a:extLst>
                    <a:ext uri="{9D8B030D-6E8A-4147-A177-3AD203B41FA5}">
                      <a16:colId xmlns:a16="http://schemas.microsoft.com/office/drawing/2014/main" val="1878019431"/>
                    </a:ext>
                  </a:extLst>
                </a:gridCol>
                <a:gridCol w="534726">
                  <a:extLst>
                    <a:ext uri="{9D8B030D-6E8A-4147-A177-3AD203B41FA5}">
                      <a16:colId xmlns:a16="http://schemas.microsoft.com/office/drawing/2014/main" val="1426449570"/>
                    </a:ext>
                  </a:extLst>
                </a:gridCol>
              </a:tblGrid>
              <a:tr h="2197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287780"/>
                  </a:ext>
                </a:extLst>
              </a:tr>
            </a:tbl>
          </a:graphicData>
        </a:graphic>
      </p:graphicFrame>
      <p:graphicFrame>
        <p:nvGraphicFramePr>
          <p:cNvPr id="39" name="Table 37">
            <a:extLst>
              <a:ext uri="{FF2B5EF4-FFF2-40B4-BE49-F238E27FC236}">
                <a16:creationId xmlns:a16="http://schemas.microsoft.com/office/drawing/2014/main" id="{6FC9F2E4-BB29-E342-86A4-C946838D86EE}"/>
              </a:ext>
            </a:extLst>
          </p:cNvPr>
          <p:cNvGraphicFramePr>
            <a:graphicFrameLocks noGrp="1"/>
          </p:cNvGraphicFramePr>
          <p:nvPr/>
        </p:nvGraphicFramePr>
        <p:xfrm>
          <a:off x="4700068" y="1605729"/>
          <a:ext cx="106945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726">
                  <a:extLst>
                    <a:ext uri="{9D8B030D-6E8A-4147-A177-3AD203B41FA5}">
                      <a16:colId xmlns:a16="http://schemas.microsoft.com/office/drawing/2014/main" val="1878019431"/>
                    </a:ext>
                  </a:extLst>
                </a:gridCol>
                <a:gridCol w="534726">
                  <a:extLst>
                    <a:ext uri="{9D8B030D-6E8A-4147-A177-3AD203B41FA5}">
                      <a16:colId xmlns:a16="http://schemas.microsoft.com/office/drawing/2014/main" val="1426449570"/>
                    </a:ext>
                  </a:extLst>
                </a:gridCol>
              </a:tblGrid>
              <a:tr h="2197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287780"/>
                  </a:ext>
                </a:extLst>
              </a:tr>
            </a:tbl>
          </a:graphicData>
        </a:graphic>
      </p:graphicFrame>
      <p:sp>
        <p:nvSpPr>
          <p:cNvPr id="38" name="Rectangle 37">
            <a:extLst>
              <a:ext uri="{FF2B5EF4-FFF2-40B4-BE49-F238E27FC236}">
                <a16:creationId xmlns:a16="http://schemas.microsoft.com/office/drawing/2014/main" id="{E4C9E1B6-5AC3-1A4E-8B79-701AE31D3F83}"/>
              </a:ext>
            </a:extLst>
          </p:cNvPr>
          <p:cNvSpPr/>
          <p:nvPr/>
        </p:nvSpPr>
        <p:spPr>
          <a:xfrm>
            <a:off x="3036468" y="2046779"/>
            <a:ext cx="303552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Place value - </a:t>
            </a:r>
            <a:r>
              <a:rPr lang="en-GB" sz="1100" kern="1400" dirty="0">
                <a:solidFill>
                  <a:srgbClr val="000000"/>
                </a:solidFill>
                <a:latin typeface="Calibri" panose="020F0502020204030204" pitchFamily="34" charset="0"/>
              </a:rPr>
              <a:t>The value each digit of a given number holds</a:t>
            </a:r>
            <a:endParaRPr lang="en-GB" sz="12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0A8BFC9B-1BB4-F948-B7C4-DD9F6132421E}"/>
              </a:ext>
            </a:extLst>
          </p:cNvPr>
          <p:cNvSpPr/>
          <p:nvPr/>
        </p:nvSpPr>
        <p:spPr>
          <a:xfrm>
            <a:off x="4567613" y="2787851"/>
            <a:ext cx="126946" cy="105386"/>
          </a:xfrm>
          <a:prstGeom prst="ellipse">
            <a:avLst/>
          </a:prstGeom>
          <a:solidFill>
            <a:srgbClr val="FA5319"/>
          </a:solidFill>
          <a:ln>
            <a:solidFill>
              <a:srgbClr val="FA53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40C660F-F3FB-294E-82D9-5C1703A6FCC0}"/>
              </a:ext>
            </a:extLst>
          </p:cNvPr>
          <p:cNvSpPr txBox="1"/>
          <p:nvPr/>
        </p:nvSpPr>
        <p:spPr>
          <a:xfrm>
            <a:off x="4532133" y="2748799"/>
            <a:ext cx="16400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1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4A2225B4-584E-2D4F-A02E-1CD713A735DD}"/>
              </a:ext>
            </a:extLst>
          </p:cNvPr>
          <p:cNvSpPr/>
          <p:nvPr/>
        </p:nvSpPr>
        <p:spPr>
          <a:xfrm>
            <a:off x="4540308" y="2934584"/>
            <a:ext cx="126946" cy="105386"/>
          </a:xfrm>
          <a:prstGeom prst="ellipse">
            <a:avLst/>
          </a:prstGeom>
          <a:solidFill>
            <a:srgbClr val="FA5319"/>
          </a:solidFill>
          <a:ln>
            <a:solidFill>
              <a:srgbClr val="FA53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DFA244D9-8D8B-DB4C-99B5-BEE539CC16E0}"/>
              </a:ext>
            </a:extLst>
          </p:cNvPr>
          <p:cNvSpPr/>
          <p:nvPr/>
        </p:nvSpPr>
        <p:spPr>
          <a:xfrm>
            <a:off x="4603781" y="3091689"/>
            <a:ext cx="126946" cy="105386"/>
          </a:xfrm>
          <a:prstGeom prst="ellipse">
            <a:avLst/>
          </a:prstGeom>
          <a:solidFill>
            <a:srgbClr val="FA5319"/>
          </a:solidFill>
          <a:ln>
            <a:solidFill>
              <a:srgbClr val="FA53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F75C2D3-73B9-EE4A-984B-4D01D19439DE}"/>
              </a:ext>
            </a:extLst>
          </p:cNvPr>
          <p:cNvSpPr txBox="1"/>
          <p:nvPr/>
        </p:nvSpPr>
        <p:spPr>
          <a:xfrm>
            <a:off x="4500751" y="2900138"/>
            <a:ext cx="19538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0B97BED-301C-B74D-ADBC-9BA09D0FA4AB}"/>
              </a:ext>
            </a:extLst>
          </p:cNvPr>
          <p:cNvSpPr txBox="1"/>
          <p:nvPr/>
        </p:nvSpPr>
        <p:spPr>
          <a:xfrm>
            <a:off x="4561953" y="3059906"/>
            <a:ext cx="28364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1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C5727323-AD77-CF48-9D6D-02E80D3EEBBA}"/>
              </a:ext>
            </a:extLst>
          </p:cNvPr>
          <p:cNvSpPr/>
          <p:nvPr/>
        </p:nvSpPr>
        <p:spPr>
          <a:xfrm flipH="1">
            <a:off x="3666935" y="2827719"/>
            <a:ext cx="169830" cy="14889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0A61A85B-B4FA-C940-9E12-E42A81A61FEF}"/>
              </a:ext>
            </a:extLst>
          </p:cNvPr>
          <p:cNvSpPr/>
          <p:nvPr/>
        </p:nvSpPr>
        <p:spPr>
          <a:xfrm flipH="1">
            <a:off x="3654517" y="3069401"/>
            <a:ext cx="169830" cy="14889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CC9D070-575F-994A-B22C-7E8D74A8964A}"/>
              </a:ext>
            </a:extLst>
          </p:cNvPr>
          <p:cNvSpPr txBox="1"/>
          <p:nvPr/>
        </p:nvSpPr>
        <p:spPr>
          <a:xfrm>
            <a:off x="3539499" y="3238144"/>
            <a:ext cx="1334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2    0   2    3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B2E6B2B-A7E0-A345-BFF0-BBD839167A99}"/>
              </a:ext>
            </a:extLst>
          </p:cNvPr>
          <p:cNvCxnSpPr/>
          <p:nvPr/>
        </p:nvCxnSpPr>
        <p:spPr>
          <a:xfrm flipV="1">
            <a:off x="3779645" y="3550425"/>
            <a:ext cx="233976" cy="846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1135B7AA-6B23-D94C-B189-C129C22A52C9}"/>
              </a:ext>
            </a:extLst>
          </p:cNvPr>
          <p:cNvCxnSpPr/>
          <p:nvPr/>
        </p:nvCxnSpPr>
        <p:spPr>
          <a:xfrm>
            <a:off x="3885873" y="3514118"/>
            <a:ext cx="300055" cy="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644AF694-C103-D245-99C6-B53F13427C5A}"/>
              </a:ext>
            </a:extLst>
          </p:cNvPr>
          <p:cNvSpPr txBox="1"/>
          <p:nvPr/>
        </p:nvSpPr>
        <p:spPr>
          <a:xfrm>
            <a:off x="3593315" y="2818851"/>
            <a:ext cx="55317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1000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1FD5977-EB97-F841-8E6E-8981E6F96C8F}"/>
              </a:ext>
            </a:extLst>
          </p:cNvPr>
          <p:cNvSpPr txBox="1"/>
          <p:nvPr/>
        </p:nvSpPr>
        <p:spPr>
          <a:xfrm>
            <a:off x="3574030" y="3047537"/>
            <a:ext cx="55317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1000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FE9291F-F1CB-214F-99DD-216A7210AFD7}"/>
              </a:ext>
            </a:extLst>
          </p:cNvPr>
          <p:cNvSpPr txBox="1"/>
          <p:nvPr/>
        </p:nvSpPr>
        <p:spPr>
          <a:xfrm>
            <a:off x="4774049" y="2720350"/>
            <a:ext cx="1489855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3 ones = 3 </a:t>
            </a:r>
          </a:p>
          <a:p>
            <a:r>
              <a:rPr lang="en-US" sz="1100" dirty="0"/>
              <a:t>2 tens = 20</a:t>
            </a:r>
          </a:p>
          <a:p>
            <a:r>
              <a:rPr lang="en-US" sz="1100" dirty="0"/>
              <a:t>2 thousands = 2000</a:t>
            </a:r>
          </a:p>
          <a:p>
            <a:r>
              <a:rPr lang="en-US" dirty="0"/>
              <a:t> 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2338433-BC5B-6C46-A679-AD7CD790647F}"/>
              </a:ext>
            </a:extLst>
          </p:cNvPr>
          <p:cNvSpPr/>
          <p:nvPr/>
        </p:nvSpPr>
        <p:spPr>
          <a:xfrm>
            <a:off x="6107364" y="939505"/>
            <a:ext cx="286328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b="1" dirty="0">
                <a:solidFill>
                  <a:srgbClr val="000000"/>
                </a:solidFill>
              </a:rPr>
              <a:t>Decimal</a:t>
            </a:r>
            <a:r>
              <a:rPr lang="en-GB" sz="1100" dirty="0">
                <a:solidFill>
                  <a:srgbClr val="000000"/>
                </a:solidFill>
              </a:rPr>
              <a:t> - A number containing part of a whole</a:t>
            </a:r>
            <a:endParaRPr lang="en-US" sz="1100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0A5CD4C4-21A3-E848-A1CE-E366ABF90107}"/>
              </a:ext>
            </a:extLst>
          </p:cNvPr>
          <p:cNvSpPr/>
          <p:nvPr/>
        </p:nvSpPr>
        <p:spPr>
          <a:xfrm>
            <a:off x="6190581" y="1193181"/>
            <a:ext cx="35673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kern="1400" dirty="0">
                <a:solidFill>
                  <a:srgbClr val="000000"/>
                </a:solidFill>
                <a:latin typeface="Calibri" panose="020F0502020204030204" pitchFamily="34" charset="0"/>
              </a:rPr>
              <a:t>Example                      Non example</a:t>
            </a:r>
          </a:p>
          <a:p>
            <a:r>
              <a:rPr lang="en-GB" sz="1400" kern="1400" dirty="0">
                <a:solidFill>
                  <a:srgbClr val="000000"/>
                </a:solidFill>
                <a:latin typeface="Calibri" panose="020F0502020204030204" pitchFamily="34" charset="0"/>
              </a:rPr>
              <a:t>         0.5                                  1 </a:t>
            </a:r>
          </a:p>
        </p:txBody>
      </p:sp>
      <p:graphicFrame>
        <p:nvGraphicFramePr>
          <p:cNvPr id="63" name="Table 37">
            <a:extLst>
              <a:ext uri="{FF2B5EF4-FFF2-40B4-BE49-F238E27FC236}">
                <a16:creationId xmlns:a16="http://schemas.microsoft.com/office/drawing/2014/main" id="{716DCC13-D9F3-084E-BCAF-AB32C7AEA4BC}"/>
              </a:ext>
            </a:extLst>
          </p:cNvPr>
          <p:cNvGraphicFramePr>
            <a:graphicFrameLocks noGrp="1"/>
          </p:cNvGraphicFramePr>
          <p:nvPr/>
        </p:nvGraphicFramePr>
        <p:xfrm>
          <a:off x="7735179" y="1764050"/>
          <a:ext cx="106945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726">
                  <a:extLst>
                    <a:ext uri="{9D8B030D-6E8A-4147-A177-3AD203B41FA5}">
                      <a16:colId xmlns:a16="http://schemas.microsoft.com/office/drawing/2014/main" val="1878019431"/>
                    </a:ext>
                  </a:extLst>
                </a:gridCol>
                <a:gridCol w="534726">
                  <a:extLst>
                    <a:ext uri="{9D8B030D-6E8A-4147-A177-3AD203B41FA5}">
                      <a16:colId xmlns:a16="http://schemas.microsoft.com/office/drawing/2014/main" val="1426449570"/>
                    </a:ext>
                  </a:extLst>
                </a:gridCol>
              </a:tblGrid>
              <a:tr h="2197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287780"/>
                  </a:ext>
                </a:extLst>
              </a:tr>
            </a:tbl>
          </a:graphicData>
        </a:graphic>
      </p:graphicFrame>
      <p:graphicFrame>
        <p:nvGraphicFramePr>
          <p:cNvPr id="64" name="Table 37">
            <a:extLst>
              <a:ext uri="{FF2B5EF4-FFF2-40B4-BE49-F238E27FC236}">
                <a16:creationId xmlns:a16="http://schemas.microsoft.com/office/drawing/2014/main" id="{B55BC708-850A-9745-BE1E-431D77BFD6FB}"/>
              </a:ext>
            </a:extLst>
          </p:cNvPr>
          <p:cNvGraphicFramePr>
            <a:graphicFrameLocks noGrp="1"/>
          </p:cNvGraphicFramePr>
          <p:nvPr/>
        </p:nvGraphicFramePr>
        <p:xfrm>
          <a:off x="6205633" y="1774585"/>
          <a:ext cx="106945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726">
                  <a:extLst>
                    <a:ext uri="{9D8B030D-6E8A-4147-A177-3AD203B41FA5}">
                      <a16:colId xmlns:a16="http://schemas.microsoft.com/office/drawing/2014/main" val="1878019431"/>
                    </a:ext>
                  </a:extLst>
                </a:gridCol>
                <a:gridCol w="534726">
                  <a:extLst>
                    <a:ext uri="{9D8B030D-6E8A-4147-A177-3AD203B41FA5}">
                      <a16:colId xmlns:a16="http://schemas.microsoft.com/office/drawing/2014/main" val="1426449570"/>
                    </a:ext>
                  </a:extLst>
                </a:gridCol>
              </a:tblGrid>
              <a:tr h="2197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287780"/>
                  </a:ext>
                </a:extLst>
              </a:tr>
            </a:tbl>
          </a:graphicData>
        </a:graphic>
      </p:graphicFrame>
      <p:pic>
        <p:nvPicPr>
          <p:cNvPr id="65" name="Picture 64" descr="A picture containing timeline&#10;&#10;Description automatically generated">
            <a:extLst>
              <a:ext uri="{FF2B5EF4-FFF2-40B4-BE49-F238E27FC236}">
                <a16:creationId xmlns:a16="http://schemas.microsoft.com/office/drawing/2014/main" id="{B6B52943-B1B1-0A48-BCF9-7B5A1FDC8B7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9" t="2584"/>
          <a:stretch/>
        </p:blipFill>
        <p:spPr>
          <a:xfrm>
            <a:off x="6187004" y="2671554"/>
            <a:ext cx="1687482" cy="790330"/>
          </a:xfrm>
          <a:prstGeom prst="rect">
            <a:avLst/>
          </a:prstGeom>
        </p:spPr>
      </p:pic>
      <p:sp>
        <p:nvSpPr>
          <p:cNvPr id="66" name="Rectangle 65">
            <a:extLst>
              <a:ext uri="{FF2B5EF4-FFF2-40B4-BE49-F238E27FC236}">
                <a16:creationId xmlns:a16="http://schemas.microsoft.com/office/drawing/2014/main" id="{A8427FC3-AB6E-BD4F-8012-A4CFFD342B9A}"/>
              </a:ext>
            </a:extLst>
          </p:cNvPr>
          <p:cNvSpPr/>
          <p:nvPr/>
        </p:nvSpPr>
        <p:spPr>
          <a:xfrm>
            <a:off x="6071989" y="2238588"/>
            <a:ext cx="253109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>
                <a:solidFill>
                  <a:srgbClr val="000000"/>
                </a:solidFill>
              </a:rPr>
              <a:t>Decimal point - </a:t>
            </a:r>
            <a:r>
              <a:rPr lang="en-GB" sz="1100" dirty="0">
                <a:solidFill>
                  <a:srgbClr val="000000"/>
                </a:solidFill>
              </a:rPr>
              <a:t>Separates the integer and non-integer parts of a number</a:t>
            </a:r>
            <a:endParaRPr lang="en-GB" sz="1100" kern="1400" dirty="0">
              <a:solidFill>
                <a:srgbClr val="000000"/>
              </a:solidFill>
            </a:endParaRPr>
          </a:p>
          <a:p>
            <a:r>
              <a:rPr lang="en-GB" sz="1100" kern="1400" dirty="0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EE93A4A9-EEA0-F740-8725-C93E61CE164E}"/>
              </a:ext>
            </a:extLst>
          </p:cNvPr>
          <p:cNvSpPr/>
          <p:nvPr/>
        </p:nvSpPr>
        <p:spPr>
          <a:xfrm>
            <a:off x="6823901" y="2933655"/>
            <a:ext cx="145555" cy="13574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04F64C24-5852-FC49-BBB1-10774C78BBA6}"/>
              </a:ext>
            </a:extLst>
          </p:cNvPr>
          <p:cNvSpPr/>
          <p:nvPr/>
        </p:nvSpPr>
        <p:spPr>
          <a:xfrm>
            <a:off x="7086106" y="2940181"/>
            <a:ext cx="145555" cy="13574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AA8DB3C5-5E89-E64D-939C-767E718DE6A6}"/>
              </a:ext>
            </a:extLst>
          </p:cNvPr>
          <p:cNvSpPr/>
          <p:nvPr/>
        </p:nvSpPr>
        <p:spPr>
          <a:xfrm>
            <a:off x="6823901" y="3150259"/>
            <a:ext cx="145555" cy="135746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B64E09A4-36AB-504E-908D-EB0C895A4210}"/>
              </a:ext>
            </a:extLst>
          </p:cNvPr>
          <p:cNvSpPr/>
          <p:nvPr/>
        </p:nvSpPr>
        <p:spPr>
          <a:xfrm>
            <a:off x="7348311" y="2922669"/>
            <a:ext cx="145555" cy="13574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005FA845-B079-3946-B9F5-248CB319D045}"/>
              </a:ext>
            </a:extLst>
          </p:cNvPr>
          <p:cNvSpPr/>
          <p:nvPr/>
        </p:nvSpPr>
        <p:spPr>
          <a:xfrm>
            <a:off x="7559850" y="2928314"/>
            <a:ext cx="145555" cy="13574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66DB1EF5-F0FD-174A-9A27-6C11D39649E0}"/>
              </a:ext>
            </a:extLst>
          </p:cNvPr>
          <p:cNvSpPr/>
          <p:nvPr/>
        </p:nvSpPr>
        <p:spPr>
          <a:xfrm>
            <a:off x="7354541" y="3104630"/>
            <a:ext cx="145555" cy="13574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4FC3C00F-0552-5E4A-BEC9-C678D15C311C}"/>
              </a:ext>
            </a:extLst>
          </p:cNvPr>
          <p:cNvSpPr/>
          <p:nvPr/>
        </p:nvSpPr>
        <p:spPr>
          <a:xfrm>
            <a:off x="7567409" y="3106452"/>
            <a:ext cx="145555" cy="13574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A021B332-C7A0-1549-B942-1C5C1F51EC50}"/>
              </a:ext>
            </a:extLst>
          </p:cNvPr>
          <p:cNvSpPr/>
          <p:nvPr/>
        </p:nvSpPr>
        <p:spPr>
          <a:xfrm>
            <a:off x="7352899" y="3281373"/>
            <a:ext cx="145555" cy="13574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12249A1-A9D7-6B4A-8A41-AA260A939ECE}"/>
              </a:ext>
            </a:extLst>
          </p:cNvPr>
          <p:cNvSpPr txBox="1"/>
          <p:nvPr/>
        </p:nvSpPr>
        <p:spPr>
          <a:xfrm>
            <a:off x="7480999" y="2899927"/>
            <a:ext cx="3886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0.01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45F5257C-E205-C945-9C1A-38363308943E}"/>
              </a:ext>
            </a:extLst>
          </p:cNvPr>
          <p:cNvSpPr txBox="1"/>
          <p:nvPr/>
        </p:nvSpPr>
        <p:spPr>
          <a:xfrm>
            <a:off x="7494285" y="3080191"/>
            <a:ext cx="3886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0.01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96049B99-546B-E545-9489-FB7665DCF1BD}"/>
              </a:ext>
            </a:extLst>
          </p:cNvPr>
          <p:cNvSpPr txBox="1"/>
          <p:nvPr/>
        </p:nvSpPr>
        <p:spPr>
          <a:xfrm>
            <a:off x="7264576" y="2893237"/>
            <a:ext cx="3886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0.01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1955BF6E-A351-5C48-9EC2-D9A5D9282CCE}"/>
              </a:ext>
            </a:extLst>
          </p:cNvPr>
          <p:cNvSpPr txBox="1"/>
          <p:nvPr/>
        </p:nvSpPr>
        <p:spPr>
          <a:xfrm>
            <a:off x="7264576" y="3074697"/>
            <a:ext cx="3886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0.01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6586E62-398B-A140-AABE-BBB3504A05FC}"/>
              </a:ext>
            </a:extLst>
          </p:cNvPr>
          <p:cNvSpPr txBox="1"/>
          <p:nvPr/>
        </p:nvSpPr>
        <p:spPr>
          <a:xfrm>
            <a:off x="7264576" y="3253797"/>
            <a:ext cx="3886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0.01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4F9AFF75-1EAB-0D42-846D-D1928DF84980}"/>
              </a:ext>
            </a:extLst>
          </p:cNvPr>
          <p:cNvSpPr txBox="1"/>
          <p:nvPr/>
        </p:nvSpPr>
        <p:spPr>
          <a:xfrm>
            <a:off x="7025076" y="2911408"/>
            <a:ext cx="3886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0.1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8D0BA2C5-E1B2-E84D-BDA6-C2DBE41B64D8}"/>
              </a:ext>
            </a:extLst>
          </p:cNvPr>
          <p:cNvSpPr txBox="1"/>
          <p:nvPr/>
        </p:nvSpPr>
        <p:spPr>
          <a:xfrm>
            <a:off x="6761101" y="3118559"/>
            <a:ext cx="3886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0.1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6283C064-C88D-1E42-AD27-454BF6EDBB5D}"/>
              </a:ext>
            </a:extLst>
          </p:cNvPr>
          <p:cNvSpPr txBox="1"/>
          <p:nvPr/>
        </p:nvSpPr>
        <p:spPr>
          <a:xfrm>
            <a:off x="6764095" y="2904648"/>
            <a:ext cx="3886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0.1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90E486BD-6CAC-8A4E-AB78-93417F153FB8}"/>
              </a:ext>
            </a:extLst>
          </p:cNvPr>
          <p:cNvSpPr txBox="1"/>
          <p:nvPr/>
        </p:nvSpPr>
        <p:spPr>
          <a:xfrm>
            <a:off x="7844339" y="2722787"/>
            <a:ext cx="148985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3 tenths = 0.3 </a:t>
            </a:r>
          </a:p>
          <a:p>
            <a:r>
              <a:rPr lang="en-US" sz="1100" dirty="0"/>
              <a:t>5 hundredths = 0.05</a:t>
            </a:r>
          </a:p>
          <a:p>
            <a:endParaRPr lang="en-US" sz="1100" dirty="0"/>
          </a:p>
          <a:p>
            <a:r>
              <a:rPr lang="en-US" sz="1100" dirty="0"/>
              <a:t>0.3 + 0.05 = 0.35</a:t>
            </a:r>
          </a:p>
          <a:p>
            <a:r>
              <a:rPr lang="en-US" dirty="0"/>
              <a:t> 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CDBEBA73-F1CF-724A-80D3-32FCFEA4A6CD}"/>
              </a:ext>
            </a:extLst>
          </p:cNvPr>
          <p:cNvSpPr txBox="1"/>
          <p:nvPr/>
        </p:nvSpPr>
        <p:spPr>
          <a:xfrm>
            <a:off x="6439567" y="3414574"/>
            <a:ext cx="1334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0  .    3     5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7FD7C0E9-D072-7747-95AA-2966829CE9FF}"/>
              </a:ext>
            </a:extLst>
          </p:cNvPr>
          <p:cNvSpPr txBox="1"/>
          <p:nvPr/>
        </p:nvSpPr>
        <p:spPr>
          <a:xfrm>
            <a:off x="4193192" y="3000386"/>
            <a:ext cx="28364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746D9224-F929-2B46-BCDF-BF9DFB592ABD}"/>
                  </a:ext>
                </a:extLst>
              </p:cNvPr>
              <p:cNvSpPr/>
              <p:nvPr/>
            </p:nvSpPr>
            <p:spPr>
              <a:xfrm>
                <a:off x="4420349" y="5413693"/>
                <a:ext cx="1547988" cy="3105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Aft>
                    <a:spcPts val="400"/>
                  </a:spcAft>
                </a:pPr>
                <a:r>
                  <a:rPr lang="en-GB" sz="10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A hundredth </a:t>
                </a:r>
                <a:r>
                  <a:rPr lang="en-GB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000" i="1" kern="140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000" i="1" kern="140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000" i="1" kern="140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GB" sz="1000" b="0" i="1" kern="140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a:rPr lang="en-GB" sz="1000" b="0" i="1" kern="140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=0.01</m:t>
                    </m:r>
                  </m:oMath>
                </a14:m>
                <a:endParaRPr lang="en-GB" sz="1400" kern="1400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746D9224-F929-2B46-BCDF-BF9DFB592AB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0349" y="5413693"/>
                <a:ext cx="1547988" cy="310598"/>
              </a:xfrm>
              <a:prstGeom prst="rect">
                <a:avLst/>
              </a:prstGeom>
              <a:blipFill>
                <a:blip r:embed="rId8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BCB22FE5-347D-9342-A4F0-5E1DDA144284}"/>
                  </a:ext>
                </a:extLst>
              </p:cNvPr>
              <p:cNvSpPr/>
              <p:nvPr/>
            </p:nvSpPr>
            <p:spPr>
              <a:xfrm>
                <a:off x="3076756" y="5417477"/>
                <a:ext cx="1176091" cy="3105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Aft>
                    <a:spcPts val="400"/>
                  </a:spcAft>
                </a:pPr>
                <a:r>
                  <a:rPr lang="en-GB" sz="10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A tenth </a:t>
                </a:r>
                <a:r>
                  <a:rPr lang="en-GB" sz="1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GB" sz="1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=0.1</m:t>
                    </m:r>
                  </m:oMath>
                </a14:m>
                <a:endParaRPr lang="en-GB" dirty="0">
                  <a:solidFill>
                    <a:srgbClr val="000000"/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BCB22FE5-347D-9342-A4F0-5E1DDA1442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6756" y="5417477"/>
                <a:ext cx="1176091" cy="3105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6" name="Picture 105" descr="Table&#10;&#10;Description automatically generated">
            <a:extLst>
              <a:ext uri="{FF2B5EF4-FFF2-40B4-BE49-F238E27FC236}">
                <a16:creationId xmlns:a16="http://schemas.microsoft.com/office/drawing/2014/main" id="{003ACEA0-FD4D-C741-B319-C2C8A089F110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134302"/>
            <a:ext cx="1139720" cy="1193144"/>
          </a:xfrm>
          <a:prstGeom prst="rect">
            <a:avLst/>
          </a:prstGeom>
        </p:spPr>
      </p:pic>
      <p:pic>
        <p:nvPicPr>
          <p:cNvPr id="108" name="Picture 107" descr="A close up of a screen&#10;&#10;Description automatically generated">
            <a:extLst>
              <a:ext uri="{FF2B5EF4-FFF2-40B4-BE49-F238E27FC236}">
                <a16:creationId xmlns:a16="http://schemas.microsoft.com/office/drawing/2014/main" id="{08084AC0-CF0B-8B41-B11D-1DB9C5CF6863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9" t="2673" r="2655" b="3943"/>
          <a:stretch/>
        </p:blipFill>
        <p:spPr>
          <a:xfrm>
            <a:off x="3104513" y="4161216"/>
            <a:ext cx="1140897" cy="1161142"/>
          </a:xfrm>
          <a:prstGeom prst="rect">
            <a:avLst/>
          </a:prstGeom>
        </p:spPr>
      </p:pic>
      <p:sp>
        <p:nvSpPr>
          <p:cNvPr id="90" name="Rectangle 89">
            <a:extLst>
              <a:ext uri="{FF2B5EF4-FFF2-40B4-BE49-F238E27FC236}">
                <a16:creationId xmlns:a16="http://schemas.microsoft.com/office/drawing/2014/main" id="{71D884E9-C892-4F3D-AEC3-A60358CE2967}"/>
              </a:ext>
            </a:extLst>
          </p:cNvPr>
          <p:cNvSpPr/>
          <p:nvPr/>
        </p:nvSpPr>
        <p:spPr>
          <a:xfrm>
            <a:off x="6123876" y="4084628"/>
            <a:ext cx="3013544" cy="2823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Sum – </a:t>
            </a:r>
            <a:r>
              <a:rPr lang="en-GB" altLang="en-US" sz="1000" dirty="0">
                <a:solidFill>
                  <a:srgbClr val="000000"/>
                </a:solidFill>
                <a:latin typeface="Calibri" panose="020F0502020204030204" pitchFamily="34" charset="0"/>
              </a:rPr>
              <a:t>The result of an addition of two or more values. </a:t>
            </a:r>
          </a:p>
          <a:p>
            <a:pPr lvl="0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  <a:t>E.g. The sum of 8, 2 and 5 is   8 + 2 + 5 = 15</a:t>
            </a:r>
          </a:p>
          <a:p>
            <a:pPr lvl="0"/>
            <a:endParaRPr lang="en-GB" sz="1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Associative Law – </a:t>
            </a:r>
            <a:r>
              <a:rPr lang="en-GB" altLang="en-US" sz="1000" dirty="0">
                <a:solidFill>
                  <a:srgbClr val="000000"/>
                </a:solidFill>
                <a:latin typeface="Calibri" panose="020F0502020204030204" pitchFamily="34" charset="0"/>
              </a:rPr>
              <a:t>means it doesn’t matter what we calculate first (how we group the numbers).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b="1" dirty="0">
                <a:solidFill>
                  <a:srgbClr val="000000"/>
                </a:solidFill>
                <a:latin typeface="Calibri" panose="020F0502020204030204" pitchFamily="34" charset="0"/>
              </a:rPr>
              <a:t>Number bonds – </a:t>
            </a:r>
            <a:r>
              <a:rPr lang="en-GB" altLang="en-US" sz="1000" dirty="0">
                <a:solidFill>
                  <a:srgbClr val="000000"/>
                </a:solidFill>
                <a:latin typeface="Calibri" panose="020F0502020204030204" pitchFamily="34" charset="0"/>
              </a:rPr>
              <a:t>are pairs of numbers that can be added together to make another number.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Calibri" panose="020F0502020204030204" pitchFamily="34" charset="0"/>
              </a:rPr>
              <a:t>Number bonds to 10: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Calibri" panose="020F0502020204030204" pitchFamily="34" charset="0"/>
              </a:rPr>
              <a:t>4 + 6 = 10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Calibri" panose="020F0502020204030204" pitchFamily="34" charset="0"/>
              </a:rPr>
              <a:t>3 + 7 = 10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srgbClr val="000000"/>
                </a:solidFill>
                <a:latin typeface="Calibri" panose="020F0502020204030204" pitchFamily="34" charset="0"/>
              </a:rPr>
              <a:t>etc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9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77" name="Picture 76">
            <a:extLst>
              <a:ext uri="{FF2B5EF4-FFF2-40B4-BE49-F238E27FC236}">
                <a16:creationId xmlns:a16="http://schemas.microsoft.com/office/drawing/2014/main" id="{81773CD1-FD04-469C-81F6-390C197EF969}"/>
              </a:ext>
            </a:extLst>
          </p:cNvPr>
          <p:cNvPicPr/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34" t="10607" r="9314" b="12959"/>
          <a:stretch/>
        </p:blipFill>
        <p:spPr>
          <a:xfrm>
            <a:off x="8628890" y="6768"/>
            <a:ext cx="515110" cy="507678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71D5081-C06F-425B-AFBA-A319C814C7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532915"/>
              </p:ext>
            </p:extLst>
          </p:nvPr>
        </p:nvGraphicFramePr>
        <p:xfrm>
          <a:off x="14353" y="18777"/>
          <a:ext cx="8600036" cy="520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7059">
                  <a:extLst>
                    <a:ext uri="{9D8B030D-6E8A-4147-A177-3AD203B41FA5}">
                      <a16:colId xmlns:a16="http://schemas.microsoft.com/office/drawing/2014/main" val="1267569266"/>
                    </a:ext>
                  </a:extLst>
                </a:gridCol>
                <a:gridCol w="4519388">
                  <a:extLst>
                    <a:ext uri="{9D8B030D-6E8A-4147-A177-3AD203B41FA5}">
                      <a16:colId xmlns:a16="http://schemas.microsoft.com/office/drawing/2014/main" val="1237710765"/>
                    </a:ext>
                  </a:extLst>
                </a:gridCol>
                <a:gridCol w="1201904">
                  <a:extLst>
                    <a:ext uri="{9D8B030D-6E8A-4147-A177-3AD203B41FA5}">
                      <a16:colId xmlns:a16="http://schemas.microsoft.com/office/drawing/2014/main" val="34380652"/>
                    </a:ext>
                  </a:extLst>
                </a:gridCol>
                <a:gridCol w="1011685">
                  <a:extLst>
                    <a:ext uri="{9D8B030D-6E8A-4147-A177-3AD203B41FA5}">
                      <a16:colId xmlns:a16="http://schemas.microsoft.com/office/drawing/2014/main" val="2148762280"/>
                    </a:ext>
                  </a:extLst>
                </a:gridCol>
              </a:tblGrid>
              <a:tr h="52011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835268"/>
                  </a:ext>
                </a:extLst>
              </a:tr>
            </a:tbl>
          </a:graphicData>
        </a:graphic>
      </p:graphicFrame>
      <p:sp>
        <p:nvSpPr>
          <p:cNvPr id="79" name="Rectangle 78">
            <a:extLst>
              <a:ext uri="{FF2B5EF4-FFF2-40B4-BE49-F238E27FC236}">
                <a16:creationId xmlns:a16="http://schemas.microsoft.com/office/drawing/2014/main" id="{013D7648-B4F6-4200-A48F-3784CDF8D3B2}"/>
              </a:ext>
            </a:extLst>
          </p:cNvPr>
          <p:cNvSpPr/>
          <p:nvPr/>
        </p:nvSpPr>
        <p:spPr>
          <a:xfrm>
            <a:off x="43749" y="73559"/>
            <a:ext cx="1703758" cy="399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en-GB" b="1" kern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Mathematics</a:t>
            </a:r>
            <a:endParaRPr lang="en-GB" sz="1000" b="1" kern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C257903D-F0ED-48E5-A78B-A7D474ACD2C8}"/>
              </a:ext>
            </a:extLst>
          </p:cNvPr>
          <p:cNvSpPr/>
          <p:nvPr/>
        </p:nvSpPr>
        <p:spPr>
          <a:xfrm>
            <a:off x="1691951" y="47123"/>
            <a:ext cx="4788190" cy="39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en-GB" b="1" kern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value and proportion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EA3C3008-9F75-4AEF-88B6-53C93484983E}"/>
              </a:ext>
            </a:extLst>
          </p:cNvPr>
          <p:cNvSpPr/>
          <p:nvPr/>
        </p:nvSpPr>
        <p:spPr>
          <a:xfrm>
            <a:off x="6487391" y="55929"/>
            <a:ext cx="964129" cy="399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en-GB" b="1" kern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 7</a:t>
            </a:r>
            <a:endParaRPr lang="en-GB" sz="1000" b="1" kern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D7711EC9-13B9-45DA-9055-B7CF1E44C677}"/>
              </a:ext>
            </a:extLst>
          </p:cNvPr>
          <p:cNvSpPr/>
          <p:nvPr/>
        </p:nvSpPr>
        <p:spPr>
          <a:xfrm>
            <a:off x="7532457" y="47116"/>
            <a:ext cx="1176462" cy="399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en-GB" b="1" kern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 2</a:t>
            </a:r>
            <a:endParaRPr lang="en-GB" sz="1000" b="1" kern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717E03E2-DA78-481E-9EF1-AA4AF0BC8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915" y="6363960"/>
            <a:ext cx="2067998" cy="474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EEF0459-345C-41DA-ADE8-D4AC896566F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166826" y="4992410"/>
            <a:ext cx="2846720" cy="56065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FF616B7-1F32-4B61-97B4-C08ED0D18F7C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975862" y="5987121"/>
            <a:ext cx="1030247" cy="722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99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F6F5C1E859C54E8F1B8033A20DFB80" ma:contentTypeVersion="12" ma:contentTypeDescription="Create a new document." ma:contentTypeScope="" ma:versionID="8843621a4f361d215b28e2e61366efb7">
  <xsd:schema xmlns:xsd="http://www.w3.org/2001/XMLSchema" xmlns:xs="http://www.w3.org/2001/XMLSchema" xmlns:p="http://schemas.microsoft.com/office/2006/metadata/properties" xmlns:ns2="c72236ae-4956-4268-b478-f3d1419d15fc" xmlns:ns3="8cc1bb0f-7d38-462c-bfaf-06e7a976b7b6" targetNamespace="http://schemas.microsoft.com/office/2006/metadata/properties" ma:root="true" ma:fieldsID="f7b5c854d0754e9a6315ecb726d1a33a" ns2:_="" ns3:_="">
    <xsd:import namespace="c72236ae-4956-4268-b478-f3d1419d15fc"/>
    <xsd:import namespace="8cc1bb0f-7d38-462c-bfaf-06e7a976b7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2236ae-4956-4268-b478-f3d1419d15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c1bb0f-7d38-462c-bfaf-06e7a976b7b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AB3A77-D9E8-4049-B49F-A36CA02B6C4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EED610A-0731-4A72-B0D5-1496B1F88B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2236ae-4956-4268-b478-f3d1419d15fc"/>
    <ds:schemaRef ds:uri="8cc1bb0f-7d38-462c-bfaf-06e7a976b7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04C6D89-C82A-4BCC-86CA-53093034BEBB}">
  <ds:schemaRefs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terms/"/>
    <ds:schemaRef ds:uri="8cc1bb0f-7d38-462c-bfaf-06e7a976b7b6"/>
    <ds:schemaRef ds:uri="c72236ae-4956-4268-b478-f3d1419d15fc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812</TotalTime>
  <Words>439</Words>
  <Application>Microsoft Macintosh PowerPoint</Application>
  <PresentationFormat>On-screen Show (4:3)</PresentationFormat>
  <Paragraphs>89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Clasper</dc:creator>
  <cp:lastModifiedBy>V.Gilmore (Staff, Dearne)</cp:lastModifiedBy>
  <cp:revision>58</cp:revision>
  <dcterms:created xsi:type="dcterms:W3CDTF">2020-04-30T12:06:14Z</dcterms:created>
  <dcterms:modified xsi:type="dcterms:W3CDTF">2021-10-14T19:23:03Z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0x010100C9F6F5C1E859C54E8F1B8033A20DFB80</vt:lpwstr>
  </property>
</Properties>
</file>